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77" r:id="rId5"/>
    <p:sldId id="281" r:id="rId6"/>
    <p:sldId id="280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78" r:id="rId15"/>
    <p:sldId id="289" r:id="rId16"/>
    <p:sldId id="265" r:id="rId17"/>
    <p:sldId id="290" r:id="rId1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Добро пожаловать!" id="{E75E278A-FF0E-49A4-B170-79828D63BBAD}">
          <p14:sldIdLst>
            <p14:sldId id="277"/>
            <p14:sldId id="273"/>
            <p14:sldId id="274"/>
            <p14:sldId id="279"/>
            <p14:sldId id="276"/>
            <p14:sldId id="278"/>
            <p14:sldId id="265"/>
          </p14:sldIdLst>
        </p14:section>
        <p14:section name="Конструктор, трансформация, добавление заметок, совместная работа, помощник" id="{B9B51309-D148-4332-87C2-07BE32FBCA3B}">
          <p14:sldIdLst/>
        </p14:section>
        <p14:section name="Подробнее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D462F"/>
    <a:srgbClr val="D24726"/>
    <a:srgbClr val="404040"/>
    <a:srgbClr val="FF9B45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940" autoAdjust="0"/>
  </p:normalViewPr>
  <p:slideViewPr>
    <p:cSldViewPr snapToGrid="0">
      <p:cViewPr varScale="1">
        <p:scale>
          <a:sx n="87" d="100"/>
          <a:sy n="87" d="100"/>
        </p:scale>
        <p:origin x="-147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264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8014AD-F481-4E14-9BD9-D47CBAE72461}" type="datetime1">
              <a:rPr lang="ru-RU" smtClean="0"/>
              <a:pPr rtl="0"/>
              <a:t>11.06.2025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ru-RU" smtClean="0"/>
              <a:pPr rt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455C72D-B947-43B7-ACB2-A2F85E78585E}" type="datetime1">
              <a:rPr lang="ru-RU" noProof="0" smtClean="0"/>
              <a:pPr rtl="0"/>
              <a:t>11.06.2025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ru-RU" noProof="0" smtClean="0"/>
              <a:pPr rtl="0"/>
              <a:t>10</a:t>
            </a:fld>
            <a:endParaRPr lang="ru-RU" noProof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ru-RU" noProof="0" smtClean="0"/>
              <a:pPr rtl="0"/>
              <a:t>14</a:t>
            </a:fld>
            <a:endParaRPr lang="ru-RU" noProof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BEA9688-C9C9-4214-807D-21324925409C}" type="datetime1">
              <a:rPr lang="ru-RU" noProof="0" smtClean="0"/>
              <a:pPr rtl="0"/>
              <a:t>11.06.2025</a:t>
            </a:fld>
            <a:endParaRPr lang="ru-RU" noProof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8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10" name="Прямоуголь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ru-RU" noProof="0"/>
              <a:t>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2EB7719-815B-4B5E-83ED-26C3E4DC4C4F}" type="datetime1">
              <a:rPr lang="ru-RU" noProof="0" smtClean="0"/>
              <a:pPr rtl="0"/>
              <a:t>11.06.2025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  <p:cxnSp>
        <p:nvCxnSpPr>
          <p:cNvPr id="8" name="Прямая соединительная линия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A1B4B80-32C3-4AD7-B823-8DC31235B3DE}"/>
              </a:ext>
            </a:extLst>
          </p:cNvPr>
          <p:cNvSpPr/>
          <p:nvPr/>
        </p:nvSpPr>
        <p:spPr>
          <a:xfrm>
            <a:off x="469157" y="1625247"/>
            <a:ext cx="9495459" cy="433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2000"/>
              </a:lnSpc>
              <a:spcAft>
                <a:spcPts val="600"/>
              </a:spcAft>
              <a:buClr>
                <a:srgbClr val="000000"/>
              </a:buClr>
              <a:buSzPts val="1400"/>
              <a:tabLst>
                <a:tab pos="732155" algn="l"/>
              </a:tabLst>
            </a:pPr>
            <a:endParaRPr lang="ru-RU" sz="4400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2000"/>
              </a:lnSpc>
              <a:spcAft>
                <a:spcPts val="600"/>
              </a:spcAft>
              <a:buClr>
                <a:srgbClr val="000000"/>
              </a:buClr>
              <a:buSzPts val="1400"/>
              <a:tabLst>
                <a:tab pos="732155" algn="l"/>
              </a:tabLst>
            </a:pPr>
            <a:r>
              <a:rPr lang="ru-RU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Герой – пример для подражания</a:t>
            </a:r>
          </a:p>
          <a:p>
            <a:pPr lvl="0" algn="just">
              <a:lnSpc>
                <a:spcPct val="112000"/>
              </a:lnSpc>
              <a:spcAft>
                <a:spcPts val="600"/>
              </a:spcAft>
              <a:buClr>
                <a:srgbClr val="000000"/>
              </a:buClr>
              <a:buSzPts val="1400"/>
              <a:tabLst>
                <a:tab pos="732155" algn="l"/>
              </a:tabLst>
            </a:pPr>
            <a:endParaRPr lang="ru-RU" sz="4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2000"/>
              </a:lnSpc>
              <a:spcAft>
                <a:spcPts val="600"/>
              </a:spcAft>
              <a:buClr>
                <a:srgbClr val="000000"/>
              </a:buClr>
              <a:buSzPts val="1400"/>
              <a:tabLst>
                <a:tab pos="732155" algn="l"/>
              </a:tabLst>
            </a:pPr>
            <a:endParaRPr lang="ru-RU" sz="2800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2000"/>
              </a:lnSpc>
              <a:spcAft>
                <a:spcPts val="600"/>
              </a:spcAft>
              <a:buClr>
                <a:srgbClr val="000000"/>
              </a:buClr>
              <a:buSzPts val="1400"/>
              <a:tabLst>
                <a:tab pos="732155" algn="l"/>
              </a:tabLst>
            </a:pP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Авторы: Васильева Лилия Александровна</a:t>
            </a:r>
          </a:p>
          <a:p>
            <a:pPr lvl="0" algn="just">
              <a:lnSpc>
                <a:spcPct val="112000"/>
              </a:lnSpc>
              <a:spcAft>
                <a:spcPts val="600"/>
              </a:spcAft>
              <a:buClr>
                <a:srgbClr val="000000"/>
              </a:buClr>
              <a:buSzPts val="1400"/>
              <a:tabLst>
                <a:tab pos="732155" algn="l"/>
              </a:tabLst>
            </a:pP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Беспалова Мария Александровна</a:t>
            </a:r>
            <a:endParaRPr lang="ru-RU" sz="2800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D1E11490-6206-465E-BA26-100B640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43" y="365994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31455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D1E11490-6206-465E-BA26-100B640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43" y="365994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2000" y="674914"/>
            <a:ext cx="92419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             </a:t>
            </a:r>
          </a:p>
          <a:p>
            <a:endParaRPr lang="ru-RU" sz="3600" b="1" i="1" dirty="0" smtClean="0"/>
          </a:p>
          <a:p>
            <a:endParaRPr lang="ru-RU" sz="3600" dirty="0"/>
          </a:p>
        </p:txBody>
      </p:sp>
      <p:pic>
        <p:nvPicPr>
          <p:cNvPr id="18434" name="Picture 2" descr="C:\Users\Лилия\Desktop\карпов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64039" y="293915"/>
            <a:ext cx="4649874" cy="62701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31455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5EE33D-8620-4336-96FD-EDCEB3F3F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4721" y="480714"/>
            <a:ext cx="6877119" cy="64008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1563870F-0202-4C5B-B44F-E8212FC84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70593" y="448056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Picture 1" descr="C:\Users\Лилия\Desktop\Черноградс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0771" y="290289"/>
            <a:ext cx="4354284" cy="62895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29900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5EE33D-8620-4336-96FD-EDCEB3F3F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4721" y="480714"/>
            <a:ext cx="6877119" cy="64008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1563870F-0202-4C5B-B44F-E8212FC84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70593" y="448056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458" name="Picture 2" descr="C:\Users\Лилия\Desktop\чепалов семе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31028" y="247953"/>
            <a:ext cx="4397828" cy="63524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29900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BB4D11-8109-4467-BA51-FA887D2A97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609600"/>
            <a:ext cx="8800448" cy="480364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Рефлексия 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Что нам удалось из намеченного? Благодаря кому и чему?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Какие качества помогли?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Что мешало? Как действовать по-другому?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Был ли страх или сомнение в себе: не смогу, не получится? Удалось ли преодолеть?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Проявили ли положительные качества? Какие? В чём?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1563870F-0202-4C5B-B44F-E8212FC84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70593" y="448056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5148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BB4D11-8109-4467-BA51-FA887D2A97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877188" cy="3977640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115148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D1E11490-6206-465E-BA26-100B640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43" y="365994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55914" y="1230086"/>
            <a:ext cx="808808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занятия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Мотивировать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обучающихся на стремление проявить себя в созидательном коллективном действии.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145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A1B4B80-32C3-4AD7-B823-8DC31235B3DE}"/>
              </a:ext>
            </a:extLst>
          </p:cNvPr>
          <p:cNvSpPr/>
          <p:nvPr/>
        </p:nvSpPr>
        <p:spPr>
          <a:xfrm>
            <a:off x="469157" y="1625247"/>
            <a:ext cx="9495459" cy="4662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2000"/>
              </a:lnSpc>
              <a:spcAft>
                <a:spcPts val="600"/>
              </a:spcAft>
              <a:buClr>
                <a:srgbClr val="000000"/>
              </a:buClr>
              <a:buSzPts val="1400"/>
              <a:tabLst>
                <a:tab pos="732155" algn="l"/>
              </a:tabLst>
            </a:pPr>
            <a:r>
              <a:rPr lang="ru-RU" sz="4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Герой</a:t>
            </a:r>
            <a:r>
              <a:rPr lang="ru-RU" sz="4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это живое воплощение всего, что есть лучшего в человеке, а лучшее - это борьба за мощь, за изобилие, за счастье страны и народа», - </a:t>
            </a:r>
            <a:r>
              <a:rPr lang="ru-RU" sz="4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писал </a:t>
            </a:r>
            <a:r>
              <a:rPr lang="ru-RU" sz="4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Алексей Николаевич Толстой.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D1E11490-6206-465E-BA26-100B640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43" y="365994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31455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D1E11490-6206-465E-BA26-100B640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43" y="365994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2000" y="1502229"/>
            <a:ext cx="838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знаем о многих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героях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из истории нашей страны и из истории мира.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Герои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живут и рядом с нами. </a:t>
            </a: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вы думаете, какими качествами обладает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герой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1455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D1E11490-6206-465E-BA26-100B640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43" y="365994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2000" y="1208315"/>
            <a:ext cx="838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Герой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подвиг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- понятия нераздельные.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Герой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способен пожертвовать собой ради других, во имя защиты Родины, умеет преодолевать преграды и решать проблемы.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А как вы думаете,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герой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должен обладать таким качеством как решительность?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145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D1E11490-6206-465E-BA26-100B640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43" y="365994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1999" y="674914"/>
            <a:ext cx="1108165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             </a:t>
            </a:r>
            <a:r>
              <a:rPr lang="ru-RU" sz="3600" b="1" i="1" dirty="0" smtClean="0">
                <a:solidFill>
                  <a:srgbClr val="FF0000"/>
                </a:solidFill>
              </a:rPr>
              <a:t>Поговорки о герое</a:t>
            </a:r>
          </a:p>
          <a:p>
            <a:endParaRPr lang="ru-RU" sz="3600" b="1" i="1" dirty="0" smtClean="0"/>
          </a:p>
          <a:p>
            <a:r>
              <a:rPr lang="ru-RU" sz="3600" b="1" i="1" dirty="0" smtClean="0"/>
              <a:t>Герой </a:t>
            </a:r>
            <a:r>
              <a:rPr lang="ru-RU" sz="3600" b="1" i="1" dirty="0" smtClean="0"/>
              <a:t>за Родину </a:t>
            </a:r>
            <a:r>
              <a:rPr lang="ru-RU" sz="3600" i="1" dirty="0" smtClean="0"/>
              <a:t>горой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b="1" i="1" dirty="0" smtClean="0"/>
              <a:t>На героя и слава </a:t>
            </a:r>
            <a:r>
              <a:rPr lang="ru-RU" sz="3600" i="1" dirty="0" smtClean="0"/>
              <a:t>бежит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b="1" i="1" dirty="0" smtClean="0"/>
              <a:t>Герои куют </a:t>
            </a:r>
            <a:r>
              <a:rPr lang="ru-RU" sz="3600" i="1" dirty="0" smtClean="0"/>
              <a:t>победу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b="1" i="1" dirty="0" smtClean="0"/>
              <a:t>Герой никогда не умрёт — он вечно </a:t>
            </a:r>
            <a:r>
              <a:rPr lang="ru-RU" sz="3600" i="1" dirty="0" smtClean="0"/>
              <a:t>в народе живёт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b="1" i="1" dirty="0" smtClean="0"/>
              <a:t>Герой в бою думает не о смерти, а </a:t>
            </a:r>
            <a:r>
              <a:rPr lang="ru-RU" sz="3600" i="1" dirty="0" smtClean="0"/>
              <a:t>о победе</a:t>
            </a:r>
            <a:r>
              <a:rPr lang="ru-RU" sz="3600" b="1" i="1" dirty="0" smtClean="0"/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23145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D1E11490-6206-465E-BA26-100B640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43" y="365994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1999" y="674914"/>
            <a:ext cx="1108165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             </a:t>
            </a:r>
          </a:p>
          <a:p>
            <a:r>
              <a:rPr lang="ru-RU" sz="3600" b="1" i="1" dirty="0" smtClean="0"/>
              <a:t>Слава герою, презрение </a:t>
            </a:r>
            <a:r>
              <a:rPr lang="ru-RU" sz="3600" i="1" dirty="0" smtClean="0"/>
              <a:t>трусу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b="1" i="1" dirty="0" smtClean="0"/>
              <a:t>Презрение к смерти рождает </a:t>
            </a:r>
            <a:r>
              <a:rPr lang="ru-RU" sz="3600" i="1" dirty="0" smtClean="0"/>
              <a:t>героев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b="1" i="1" dirty="0" smtClean="0"/>
              <a:t>Герой не многих знает, а имя его </a:t>
            </a:r>
            <a:endParaRPr lang="ru-RU" sz="3600" b="1" i="1" dirty="0" smtClean="0"/>
          </a:p>
          <a:p>
            <a:r>
              <a:rPr lang="ru-RU" sz="3600" b="1" i="1" dirty="0" smtClean="0"/>
              <a:t>вся </a:t>
            </a:r>
            <a:r>
              <a:rPr lang="ru-RU" sz="3600" b="1" i="1" dirty="0" smtClean="0"/>
              <a:t>страна </a:t>
            </a:r>
            <a:r>
              <a:rPr lang="ru-RU" sz="3600" i="1" dirty="0" smtClean="0"/>
              <a:t>повторяет.</a:t>
            </a:r>
            <a:endParaRPr lang="ru-RU" sz="3600" dirty="0" smtClean="0"/>
          </a:p>
          <a:p>
            <a:r>
              <a:rPr lang="ru-RU" sz="3600" b="1" i="1" dirty="0" smtClean="0"/>
              <a:t>Герой умирает — о себе </a:t>
            </a:r>
            <a:r>
              <a:rPr lang="ru-RU" sz="3600" i="1" dirty="0" smtClean="0"/>
              <a:t>память оставляет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b="1" i="1" dirty="0" smtClean="0"/>
              <a:t>За родную землю стой, как скала: трусу — пуля, герою — </a:t>
            </a:r>
            <a:r>
              <a:rPr lang="ru-RU" sz="3600" i="1" dirty="0" smtClean="0"/>
              <a:t>хвала.</a:t>
            </a:r>
            <a:endParaRPr lang="ru-RU" sz="3600" dirty="0" smtClean="0"/>
          </a:p>
          <a:p>
            <a:endParaRPr lang="ru-RU" sz="3600" b="1" i="1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23145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D1E11490-6206-465E-BA26-100B640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43" y="365994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2000" y="674914"/>
            <a:ext cx="92419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             </a:t>
            </a:r>
          </a:p>
          <a:p>
            <a:endParaRPr lang="ru-RU" sz="3600" b="1" i="1" dirty="0" smtClean="0"/>
          </a:p>
          <a:p>
            <a:r>
              <a:rPr lang="ru-RU" sz="3600" b="1" i="1" dirty="0" smtClean="0"/>
              <a:t>Герой </a:t>
            </a:r>
            <a:r>
              <a:rPr lang="ru-RU" sz="3600" b="1" i="1" dirty="0" smtClean="0"/>
              <a:t>за славой </a:t>
            </a:r>
            <a:r>
              <a:rPr lang="ru-RU" sz="3600" i="1" dirty="0" smtClean="0"/>
              <a:t>не гонится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b="1" i="1" dirty="0" smtClean="0"/>
              <a:t>Герой трусу </a:t>
            </a:r>
            <a:r>
              <a:rPr lang="ru-RU" sz="3600" i="1" dirty="0" smtClean="0"/>
              <a:t>не товарищ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b="1" i="1" dirty="0" smtClean="0"/>
              <a:t>На героя и слава </a:t>
            </a:r>
            <a:r>
              <a:rPr lang="ru-RU" sz="3600" i="1" dirty="0" smtClean="0"/>
              <a:t>бежит.</a:t>
            </a:r>
            <a:endParaRPr lang="ru-RU" sz="3600" dirty="0" smtClean="0"/>
          </a:p>
          <a:p>
            <a:r>
              <a:rPr lang="ru-RU" sz="3600" b="1" i="1" dirty="0" smtClean="0"/>
              <a:t>Герой тот, кто побеждает </a:t>
            </a:r>
            <a:r>
              <a:rPr lang="ru-RU" sz="3600" i="1" dirty="0" smtClean="0"/>
              <a:t>смерть</a:t>
            </a:r>
            <a:r>
              <a:rPr lang="ru-RU" sz="3600" b="1" i="1" dirty="0" smtClean="0"/>
              <a:t>.</a:t>
            </a:r>
            <a:endParaRPr lang="ru-RU" sz="3600" dirty="0" smtClean="0"/>
          </a:p>
          <a:p>
            <a:r>
              <a:rPr lang="ru-RU" sz="3600" b="1" i="1" dirty="0" smtClean="0"/>
              <a:t>Героям страх </a:t>
            </a:r>
            <a:r>
              <a:rPr lang="ru-RU" sz="3600" i="1" dirty="0" smtClean="0"/>
              <a:t>неведом</a:t>
            </a:r>
            <a:r>
              <a:rPr lang="ru-RU" sz="3600" b="1" i="1" dirty="0" smtClean="0"/>
              <a:t>. </a:t>
            </a:r>
            <a:endParaRPr lang="ru-RU" sz="3600" dirty="0" smtClean="0"/>
          </a:p>
          <a:p>
            <a:endParaRPr lang="ru-RU" sz="3600" b="1" i="1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23145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В России представили официальный логотип празднования 80-летия Победы в  Великой Отечественной войне">
            <a:extLst>
              <a:ext uri="{FF2B5EF4-FFF2-40B4-BE49-F238E27FC236}">
                <a16:creationId xmlns:a16="http://schemas.microsoft.com/office/drawing/2014/main" xmlns="" id="{D1E11490-6206-465E-BA26-100B6408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43" y="365994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2000" y="674914"/>
            <a:ext cx="92419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             </a:t>
            </a:r>
          </a:p>
          <a:p>
            <a:endParaRPr lang="ru-RU" sz="3600" b="1" i="1" dirty="0" smtClean="0"/>
          </a:p>
          <a:p>
            <a:pPr>
              <a:buFontTx/>
              <a:buChar char="-"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Героями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не рождаются,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героями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становятся. Не может быть такого дня или часа, когда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подвиг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невозможен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подвига нет героя.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231455598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715154_TF10001108" id="{AD03B7F0-D966-4354-AC03-7A90B59AFB51}" vid="{C94E022A-E681-4920-85C8-04125627F5A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Добро пожаловать в PowerPoint</Template>
  <TotalTime>0</TotalTime>
  <Words>342</Words>
  <Application>Microsoft Office PowerPoint</Application>
  <PresentationFormat>Произвольный</PresentationFormat>
  <Paragraphs>55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WelcomeDoc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           </vt:lpstr>
      <vt:lpstr>            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2025-02-17T01:52:38Z</dcterms:created>
  <dcterms:modified xsi:type="dcterms:W3CDTF">2025-06-11T01:15:06Z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